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00" r:id="rId3"/>
    <p:sldId id="301" r:id="rId4"/>
    <p:sldId id="303" r:id="rId5"/>
    <p:sldId id="304" r:id="rId6"/>
    <p:sldId id="305" r:id="rId7"/>
    <p:sldId id="302" r:id="rId8"/>
    <p:sldId id="306" r:id="rId9"/>
    <p:sldId id="307" r:id="rId10"/>
    <p:sldId id="308" r:id="rId11"/>
    <p:sldId id="309" r:id="rId12"/>
    <p:sldId id="311" r:id="rId13"/>
    <p:sldId id="312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1" r:id="rId24"/>
    <p:sldId id="292" r:id="rId25"/>
    <p:sldId id="293" r:id="rId26"/>
    <p:sldId id="294" r:id="rId27"/>
    <p:sldId id="295" r:id="rId28"/>
    <p:sldId id="296" r:id="rId29"/>
    <p:sldId id="313" r:id="rId30"/>
    <p:sldId id="297" r:id="rId3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B92D14"/>
    <a:srgbClr val="35759D"/>
    <a:srgbClr val="35B19D"/>
    <a:srgbClr val="000000"/>
    <a:srgbClr val="E8E8E8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2536" autoAdjust="0"/>
    <p:restoredTop sz="95596" autoAdjust="0"/>
  </p:normalViewPr>
  <p:slideViewPr>
    <p:cSldViewPr>
      <p:cViewPr>
        <p:scale>
          <a:sx n="70" d="100"/>
          <a:sy n="70" d="100"/>
        </p:scale>
        <p:origin x="-114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CB66D4C-7B36-4A9B-B212-008DB98D0F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935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39E60D-CC44-43AA-9618-2BD2CE46FA0A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930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909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246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0185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84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22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37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900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9953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903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908720"/>
            <a:ext cx="9036496" cy="752475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Представление системы гарантии качества Кыргызского Национального Университета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Чинара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Адамкулова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96752"/>
            <a:ext cx="7315200" cy="715962"/>
          </a:xfrm>
        </p:spPr>
        <p:txBody>
          <a:bodyPr/>
          <a:lstStyle/>
          <a:p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Трудности: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163"/>
            <a:ext cx="8507288" cy="4389437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Государственные образовательные стандарты обновляются крайне редко, имеют инертный характер, если соответствовать стандартам, то программа устаревает и не отвечает современным требованиям. 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При реализации международных проектов университетам приходится утверждать индивидуальные учебные планы на определенный промежуток времени, по истечению которого надо снова все документы утверждать в министерстве образования, процесс очень долгий и утомительный.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00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315200" cy="715962"/>
          </a:xfrm>
        </p:spPr>
        <p:txBody>
          <a:bodyPr/>
          <a:lstStyle/>
          <a:p>
            <a:r>
              <a:rPr lang="ru-RU" b="1" u="sng" dirty="0" smtClean="0"/>
              <a:t>Решение: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204864"/>
            <a:ext cx="7315200" cy="41910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Ввести </a:t>
            </a:r>
            <a:r>
              <a:rPr lang="ru-RU" sz="2000" dirty="0"/>
              <a:t>новое поколение стандартов, которые описывают только рамочные условия реализации программы, без жесткой регламентации по дисциплинам и содержанию </a:t>
            </a:r>
            <a:r>
              <a:rPr lang="ru-RU" sz="2000" dirty="0" smtClean="0"/>
              <a:t>дисциплин.</a:t>
            </a:r>
          </a:p>
          <a:p>
            <a:pPr marL="0" indent="0">
              <a:buNone/>
            </a:pPr>
            <a:r>
              <a:rPr lang="ru-RU" sz="2000" dirty="0" smtClean="0"/>
              <a:t>В 2015 году были утверждены стандарты третьего поколения, но министерство образования и науки при утверждении макета стандартов третьего поколения втиснули 1 и 2 блок обязательные дисциплины, только на профессиональных дисциплинах у вузов есть возможность построить свою программу.</a:t>
            </a:r>
          </a:p>
          <a:p>
            <a:pPr marL="0" indent="0">
              <a:buNone/>
            </a:pPr>
            <a:r>
              <a:rPr lang="ru-RU" sz="2000" dirty="0" smtClean="0"/>
              <a:t>Разработать ГОС поколение 3+ и внести поправки, обязательная публикация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8858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22348" y="2060848"/>
            <a:ext cx="8382000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006699"/>
                </a:solidFill>
                <a:cs typeface="Times New Roman" pitchFamily="18" charset="0"/>
              </a:rPr>
              <a:t>В</a:t>
            </a:r>
            <a:r>
              <a:rPr lang="ru-RU" b="1" dirty="0">
                <a:solidFill>
                  <a:srgbClr val="006699"/>
                </a:solidFill>
              </a:rPr>
              <a:t> </a:t>
            </a:r>
            <a:r>
              <a:rPr lang="ru-RU" b="1" dirty="0">
                <a:solidFill>
                  <a:srgbClr val="006699"/>
                </a:solidFill>
                <a:cs typeface="Times New Roman" pitchFamily="18" charset="0"/>
              </a:rPr>
              <a:t>Кыргызстане </a:t>
            </a:r>
            <a:r>
              <a:rPr lang="ru-RU" b="1" dirty="0" smtClean="0">
                <a:solidFill>
                  <a:srgbClr val="006699"/>
                </a:solidFill>
                <a:cs typeface="Times New Roman" pitchFamily="18" charset="0"/>
              </a:rPr>
              <a:t>были определены две </a:t>
            </a:r>
            <a:r>
              <a:rPr lang="ru-RU" b="1" dirty="0">
                <a:solidFill>
                  <a:srgbClr val="006699"/>
                </a:solidFill>
                <a:cs typeface="Times New Roman" pitchFamily="18" charset="0"/>
              </a:rPr>
              <a:t>процедуры контроля  качества образования: </a:t>
            </a:r>
            <a:endParaRPr lang="ru-RU" b="1" dirty="0">
              <a:solidFill>
                <a:srgbClr val="006699"/>
              </a:solidFill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ru-RU" dirty="0" smtClean="0">
                <a:solidFill>
                  <a:srgbClr val="006699"/>
                </a:solidFill>
                <a:cs typeface="Times New Roman" pitchFamily="18" charset="0"/>
              </a:rPr>
              <a:t>Лицензирование (на право ведения образовательной деятельности)</a:t>
            </a:r>
            <a:endParaRPr lang="ru-RU" dirty="0">
              <a:solidFill>
                <a:srgbClr val="006699"/>
              </a:solidFill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ru-RU" dirty="0" smtClean="0">
                <a:solidFill>
                  <a:srgbClr val="006699"/>
                </a:solidFill>
                <a:cs typeface="Times New Roman" pitchFamily="18" charset="0"/>
              </a:rPr>
              <a:t>аттестация</a:t>
            </a:r>
            <a:r>
              <a:rPr lang="ru-RU" dirty="0" smtClean="0">
                <a:solidFill>
                  <a:srgbClr val="006699"/>
                </a:solidFill>
              </a:rPr>
              <a:t> (на право выдачи диплома)</a:t>
            </a:r>
          </a:p>
          <a:p>
            <a:pPr algn="l">
              <a:spcBef>
                <a:spcPct val="50000"/>
              </a:spcBef>
            </a:pPr>
            <a:r>
              <a:rPr lang="ru-RU" dirty="0" smtClean="0">
                <a:solidFill>
                  <a:srgbClr val="006699"/>
                </a:solidFill>
              </a:rPr>
              <a:t>С 1.09.2016 вся система образования вступила в независимую аккредитацию, включая среднее образование, средне-профессиональное образование</a:t>
            </a:r>
            <a:endParaRPr lang="ru-RU" dirty="0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37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57200" y="14478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solidFill>
                <a:srgbClr val="006699"/>
              </a:solidFill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23528" y="1737519"/>
            <a:ext cx="851567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14350" indent="-514350" algn="l">
              <a:spcBef>
                <a:spcPct val="50000"/>
              </a:spcBef>
              <a:buAutoNum type="arabicPeriod"/>
            </a:pPr>
            <a:r>
              <a:rPr lang="ru-RU" dirty="0" smtClean="0">
                <a:solidFill>
                  <a:srgbClr val="006699"/>
                </a:solidFill>
              </a:rPr>
              <a:t>Вывести среднее и среднее профессиональное образование из под независимой аккредитации</a:t>
            </a:r>
          </a:p>
          <a:p>
            <a:pPr marL="514350" indent="-514350" algn="l">
              <a:spcBef>
                <a:spcPct val="50000"/>
              </a:spcBef>
              <a:buAutoNum type="arabicPeriod"/>
            </a:pPr>
            <a:r>
              <a:rPr lang="ru-RU" dirty="0" smtClean="0">
                <a:solidFill>
                  <a:srgbClr val="006699"/>
                </a:solidFill>
              </a:rPr>
              <a:t>Ввести параллельное и государственную и независимую аккредитацию для системы высшего образования (особенно педагогическое образование)</a:t>
            </a:r>
          </a:p>
          <a:p>
            <a:pPr marL="514350" indent="-514350" algn="l">
              <a:spcBef>
                <a:spcPct val="50000"/>
              </a:spcBef>
              <a:buAutoNum type="arabicPeriod"/>
            </a:pPr>
            <a:r>
              <a:rPr lang="ru-RU" dirty="0" smtClean="0">
                <a:solidFill>
                  <a:srgbClr val="006699"/>
                </a:solidFill>
              </a:rPr>
              <a:t>Предусмотреть переходный период к независимой аккредитации с целью внедрения Национальной модели </a:t>
            </a:r>
            <a:r>
              <a:rPr lang="ru-RU" dirty="0">
                <a:solidFill>
                  <a:srgbClr val="006699"/>
                </a:solidFill>
              </a:rPr>
              <a:t>внутренней системы гарантии качества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57200" y="10668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solidFill>
                  <a:srgbClr val="006699"/>
                </a:solidFill>
              </a:rPr>
              <a:t>Поправки к закону Об образовании</a:t>
            </a:r>
            <a:endParaRPr lang="ru-RU" sz="3200" b="1" dirty="0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49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1000100" y="1489074"/>
            <a:ext cx="760434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ru-RU" sz="2800" b="1" dirty="0" smtClean="0">
              <a:solidFill>
                <a:srgbClr val="C00000"/>
              </a:solidFill>
            </a:endParaRPr>
          </a:p>
          <a:p>
            <a:r>
              <a:rPr lang="ru-RU" sz="2800" b="1" dirty="0" smtClean="0">
                <a:solidFill>
                  <a:srgbClr val="C00000"/>
                </a:solidFill>
              </a:rPr>
              <a:t>Национальная модель внутренней системы гарантии качества:</a:t>
            </a:r>
          </a:p>
          <a:p>
            <a:endParaRPr lang="ru-RU" sz="2800" b="1" dirty="0" smtClean="0">
              <a:solidFill>
                <a:srgbClr val="C00000"/>
              </a:solidFill>
            </a:endParaRPr>
          </a:p>
          <a:p>
            <a:endParaRPr lang="ru-RU" sz="2800" b="1" dirty="0" smtClean="0">
              <a:solidFill>
                <a:srgbClr val="C00000"/>
              </a:solidFill>
            </a:endParaRPr>
          </a:p>
          <a:p>
            <a:pPr algn="l"/>
            <a:r>
              <a:rPr lang="ru-RU" sz="2400" i="1" dirty="0" smtClean="0">
                <a:solidFill>
                  <a:srgbClr val="002060"/>
                </a:solidFill>
              </a:rPr>
              <a:t>Стандарт 1 – </a:t>
            </a:r>
            <a:r>
              <a:rPr lang="ru-RU" sz="2400" b="1" i="1" dirty="0" smtClean="0">
                <a:solidFill>
                  <a:srgbClr val="C00000"/>
                </a:solidFill>
              </a:rPr>
              <a:t>Потребности и Цели;</a:t>
            </a:r>
          </a:p>
          <a:p>
            <a:pPr algn="l"/>
            <a:r>
              <a:rPr lang="ru-RU" sz="2400" i="1" dirty="0" smtClean="0">
                <a:solidFill>
                  <a:srgbClr val="002060"/>
                </a:solidFill>
              </a:rPr>
              <a:t>Стандарт 2 </a:t>
            </a:r>
            <a:r>
              <a:rPr lang="it-IT" sz="2400" i="1" dirty="0" smtClean="0">
                <a:solidFill>
                  <a:srgbClr val="002060"/>
                </a:solidFill>
              </a:rPr>
              <a:t>– </a:t>
            </a:r>
            <a:r>
              <a:rPr lang="ru-RU" sz="2400" b="1" i="1" dirty="0" smtClean="0">
                <a:solidFill>
                  <a:srgbClr val="C00000"/>
                </a:solidFill>
              </a:rPr>
              <a:t>Учебный процесс;</a:t>
            </a:r>
          </a:p>
          <a:p>
            <a:pPr algn="l"/>
            <a:r>
              <a:rPr lang="ru-RU" sz="2400" i="1" dirty="0" smtClean="0">
                <a:solidFill>
                  <a:srgbClr val="002060"/>
                </a:solidFill>
              </a:rPr>
              <a:t>Стандарт 3 – </a:t>
            </a:r>
            <a:r>
              <a:rPr lang="ru-RU" sz="2400" b="1" i="1" dirty="0" smtClean="0">
                <a:solidFill>
                  <a:srgbClr val="C00000"/>
                </a:solidFill>
              </a:rPr>
              <a:t>Ресурсы;</a:t>
            </a:r>
          </a:p>
          <a:p>
            <a:pPr algn="l"/>
            <a:r>
              <a:rPr lang="ru-RU" sz="2400" i="1" dirty="0" smtClean="0">
                <a:solidFill>
                  <a:srgbClr val="002060"/>
                </a:solidFill>
              </a:rPr>
              <a:t>Стандарт 4 – </a:t>
            </a:r>
            <a:r>
              <a:rPr lang="ru-RU" sz="2400" b="1" i="1" dirty="0" smtClean="0">
                <a:solidFill>
                  <a:srgbClr val="C00000"/>
                </a:solidFill>
              </a:rPr>
              <a:t>Мониторинг и результаты;</a:t>
            </a:r>
          </a:p>
          <a:p>
            <a:pPr algn="l"/>
            <a:r>
              <a:rPr lang="ru-RU" sz="2400" i="1" dirty="0" smtClean="0">
                <a:solidFill>
                  <a:srgbClr val="002060"/>
                </a:solidFill>
              </a:rPr>
              <a:t>Стандарт 5 – </a:t>
            </a:r>
            <a:r>
              <a:rPr lang="ru-RU" sz="2400" b="1" i="1" dirty="0" smtClean="0">
                <a:solidFill>
                  <a:srgbClr val="C00000"/>
                </a:solidFill>
              </a:rPr>
              <a:t>Система управления качеством.</a:t>
            </a:r>
          </a:p>
          <a:p>
            <a:pPr algn="l"/>
            <a:endParaRPr lang="ru-RU" sz="28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35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85786" y="1196752"/>
            <a:ext cx="821537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Стандарт 1 </a:t>
            </a:r>
            <a:r>
              <a:rPr lang="ru-RU" dirty="0" smtClean="0">
                <a:solidFill>
                  <a:srgbClr val="C00000"/>
                </a:solidFill>
              </a:rPr>
              <a:t>–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u="sng" dirty="0" smtClean="0">
                <a:solidFill>
                  <a:srgbClr val="C00000"/>
                </a:solidFill>
              </a:rPr>
              <a:t>Потребности и Цели (1)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Образовательная программа (ОП) должна определить образовательные потребности рынка труда, установить образовательные цели, согласующиеся с миссией высшего учебного заведения и образовательных потребностей эталонного рынка труда, и результатов обучения, согласованных с установленными образовательными целями</a:t>
            </a:r>
          </a:p>
          <a:p>
            <a:endParaRPr lang="ru-RU" i="1" dirty="0" smtClean="0">
              <a:solidFill>
                <a:srgbClr val="C00000"/>
              </a:solidFill>
            </a:endParaRPr>
          </a:p>
          <a:p>
            <a:r>
              <a:rPr lang="ru-RU" i="1" dirty="0" smtClean="0">
                <a:solidFill>
                  <a:srgbClr val="C00000"/>
                </a:solidFill>
              </a:rPr>
              <a:t>Требование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i="1" dirty="0" smtClean="0">
                <a:solidFill>
                  <a:srgbClr val="C00000"/>
                </a:solidFill>
              </a:rPr>
              <a:t>по качеству 1.1 – Образовательные потребности рынка труда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ОП должна определить образовательные потребности рынка труда. Образовательные потребности должны быть определены с точки зрения профессиональных профилей и/или функций/ролей/мероприятий, ожидаемых для выпускников и связанных с ними необходимых компетенций.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Организации, представляющие рынок труда;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Методы и график консультаций;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Идентифицированные образовательные потребности рынка труда.</a:t>
            </a:r>
          </a:p>
          <a:p>
            <a:endParaRPr lang="ru-RU" sz="1600" b="1" i="1" dirty="0" smtClean="0">
              <a:solidFill>
                <a:srgbClr val="002060"/>
              </a:solidFill>
            </a:endParaRPr>
          </a:p>
          <a:p>
            <a:endParaRPr lang="ru-RU" sz="1600" b="1" i="1" dirty="0" smtClean="0">
              <a:solidFill>
                <a:srgbClr val="002060"/>
              </a:solidFill>
            </a:endParaRPr>
          </a:p>
          <a:p>
            <a:endParaRPr lang="ru-RU" sz="1500" i="1" dirty="0" smtClean="0">
              <a:solidFill>
                <a:srgbClr val="002060"/>
              </a:solidFill>
            </a:endParaRPr>
          </a:p>
          <a:p>
            <a:endParaRPr lang="ru-RU" sz="15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41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85786" y="1357298"/>
            <a:ext cx="8215370" cy="621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Стандарт 1 </a:t>
            </a:r>
            <a:r>
              <a:rPr lang="ru-RU" dirty="0" smtClean="0">
                <a:solidFill>
                  <a:srgbClr val="C00000"/>
                </a:solidFill>
              </a:rPr>
              <a:t>–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u="sng" dirty="0" smtClean="0">
                <a:solidFill>
                  <a:srgbClr val="C00000"/>
                </a:solidFill>
              </a:rPr>
              <a:t>Потребности и Цели (2)</a:t>
            </a:r>
          </a:p>
          <a:p>
            <a:endParaRPr lang="ru-RU" sz="1600" b="1" i="1" dirty="0" smtClean="0">
              <a:solidFill>
                <a:srgbClr val="002060"/>
              </a:solidFill>
            </a:endParaRPr>
          </a:p>
          <a:p>
            <a:r>
              <a:rPr lang="ru-RU" i="1" dirty="0" smtClean="0">
                <a:solidFill>
                  <a:srgbClr val="C00000"/>
                </a:solidFill>
              </a:rPr>
              <a:t>Требование по качеству 1.2 – Задачи образования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ОП должна определять образовательные задачи сквозь призму профессионального профиля выпускников и/или функций/ролей/мероприятий, к которым студенты должны быть готовы и связанными с ними ключевыми компетенциями, которые будут развиты и получены студентами в процессе обучения, соответствующего миссии вуза, который реализует образовательную программу и образовательных потребностей рынка труда.</a:t>
            </a:r>
          </a:p>
          <a:p>
            <a:pPr algn="l"/>
            <a:r>
              <a:rPr lang="ru-RU" i="1" dirty="0" smtClean="0">
                <a:solidFill>
                  <a:srgbClr val="C00000"/>
                </a:solidFill>
              </a:rPr>
              <a:t>Требование по качеству 1.3 – Результаты обучения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ОП должна определить результаты обучения относительно того, что студенты должны знать, понимать и/или быть в состоянии продемонстрировать после завершения учебного процесса, согласующегося с национальной квалификационной рамкой, если таковая имеется, и в соответствии с поставленными целями образования.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Результаты обучения;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Результаты обучения в сравнении с другими образовательными 	программами подобного типа.</a:t>
            </a:r>
          </a:p>
          <a:p>
            <a:endParaRPr lang="ru-RU" sz="1600" b="1" i="1" dirty="0" smtClean="0">
              <a:solidFill>
                <a:srgbClr val="002060"/>
              </a:solidFill>
            </a:endParaRPr>
          </a:p>
          <a:p>
            <a:endParaRPr lang="ru-RU" sz="1500" i="1" dirty="0" smtClean="0">
              <a:solidFill>
                <a:srgbClr val="002060"/>
              </a:solidFill>
            </a:endParaRPr>
          </a:p>
          <a:p>
            <a:endParaRPr lang="ru-RU" sz="15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15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85786" y="1357298"/>
            <a:ext cx="8215370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endParaRPr lang="ru-RU" b="1" dirty="0" smtClean="0">
              <a:solidFill>
                <a:srgbClr val="C00000"/>
              </a:solidFill>
            </a:endParaRPr>
          </a:p>
          <a:p>
            <a:pPr algn="l"/>
            <a:r>
              <a:rPr lang="ru-RU" b="1" dirty="0" smtClean="0">
                <a:solidFill>
                  <a:srgbClr val="C00000"/>
                </a:solidFill>
              </a:rPr>
              <a:t>Стандарт 2</a:t>
            </a:r>
            <a:r>
              <a:rPr lang="it-IT" b="1" dirty="0" smtClean="0">
                <a:solidFill>
                  <a:srgbClr val="C00000"/>
                </a:solidFill>
              </a:rPr>
              <a:t> – </a:t>
            </a:r>
            <a:r>
              <a:rPr lang="ru-RU" b="1" u="sng" dirty="0" smtClean="0">
                <a:solidFill>
                  <a:srgbClr val="C00000"/>
                </a:solidFill>
              </a:rPr>
              <a:t>Учебный процесс (1)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ОП должна гарантировать, что в рамках запланированной образовательной деятельности, с учетом содержания и методов и времени студенты будут способны достичь ожидаемых результатов обучения; контролировать их развитие, гарантировать корректную оценку обучения через соответствующие методы оценивания и критерии, а также установить соответствующие критерии для оценивания успехов студентов в обучении.</a:t>
            </a:r>
          </a:p>
          <a:p>
            <a:pPr algn="l"/>
            <a:endParaRPr lang="ru-RU" i="1" dirty="0" smtClean="0">
              <a:solidFill>
                <a:srgbClr val="C00000"/>
              </a:solidFill>
            </a:endParaRPr>
          </a:p>
          <a:p>
            <a:pPr algn="l"/>
            <a:r>
              <a:rPr lang="ru-RU" i="1" dirty="0" smtClean="0">
                <a:solidFill>
                  <a:srgbClr val="C00000"/>
                </a:solidFill>
              </a:rPr>
              <a:t>Требование по качеству 2.1 – Квалификационные требования допуска 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ОП должна определять квалификационные требования для приема на образовательную программу, достаточные для эффективного участия студентов в образовательных мероприятиях, в частности, студентов первого года обучения. 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Квалификационные требования и критерии допуска к ОП;</a:t>
            </a:r>
            <a:r>
              <a:rPr lang="en-GB" sz="1600" i="1" dirty="0" smtClean="0">
                <a:solidFill>
                  <a:srgbClr val="002060"/>
                </a:solidFill>
              </a:rPr>
              <a:t> </a:t>
            </a:r>
            <a:endParaRPr lang="ru-RU" sz="1600" i="1" dirty="0" smtClean="0">
              <a:solidFill>
                <a:srgbClr val="002060"/>
              </a:solidFill>
            </a:endParaRP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Оценка контроля за соблюдением требований к отбору.</a:t>
            </a:r>
          </a:p>
          <a:p>
            <a:pPr algn="l"/>
            <a:endParaRPr lang="ru-RU" sz="1600" b="1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4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85786" y="1357298"/>
            <a:ext cx="8215370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Стандарт 2</a:t>
            </a:r>
            <a:r>
              <a:rPr lang="it-IT" b="1" dirty="0" smtClean="0">
                <a:solidFill>
                  <a:srgbClr val="C00000"/>
                </a:solidFill>
              </a:rPr>
              <a:t> – </a:t>
            </a:r>
            <a:r>
              <a:rPr lang="ru-RU" b="1" u="sng" dirty="0" smtClean="0">
                <a:solidFill>
                  <a:srgbClr val="C00000"/>
                </a:solidFill>
              </a:rPr>
              <a:t>Учебный процесс (2)</a:t>
            </a:r>
          </a:p>
          <a:p>
            <a:endParaRPr lang="ru-RU" b="1" u="sng" dirty="0" smtClean="0">
              <a:solidFill>
                <a:srgbClr val="C00000"/>
              </a:solidFill>
            </a:endParaRPr>
          </a:p>
          <a:p>
            <a:r>
              <a:rPr lang="ru-RU" i="1" dirty="0" smtClean="0">
                <a:solidFill>
                  <a:srgbClr val="C00000"/>
                </a:solidFill>
              </a:rPr>
              <a:t>Требование к качеству 2.2 - Дизайн и планирование учебного процесса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ОП должна разработать учебный план и характеристики образовательных единиц, в соответствии с установленными результатами обучения. ОП должна также регламентировать соответствующие критерии для развития обучения студентов.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ОП должна планировать развитие образовательного процесса таким образом, чтобы студенты могли достичь ожидаемых результатов образовательной программы в соответствии с последовательным развитием и согласованными, и скоординированными друг с другом действиями.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	- Учебный план;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	- Характеристики дидактических единиц;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	- Характеристики аттестационных испытаний;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	- Соответствие учебного плана и достижение ожидаемых результатов 	обучения;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	- Критерии оценки прогресса студентов;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	- Календарный график и расписание дидактических единиц и экзаменов.</a:t>
            </a:r>
          </a:p>
          <a:p>
            <a:endParaRPr lang="ru-RU" sz="1500" i="1" dirty="0" smtClean="0">
              <a:solidFill>
                <a:srgbClr val="002060"/>
              </a:solidFill>
            </a:endParaRPr>
          </a:p>
          <a:p>
            <a:endParaRPr lang="ru-RU" sz="15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10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85786" y="1357298"/>
            <a:ext cx="8215370" cy="473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ru-RU" b="1" dirty="0" smtClean="0">
                <a:solidFill>
                  <a:srgbClr val="C00000"/>
                </a:solidFill>
              </a:rPr>
              <a:t>Стандарт 2</a:t>
            </a:r>
            <a:r>
              <a:rPr lang="it-IT" b="1" dirty="0" smtClean="0">
                <a:solidFill>
                  <a:srgbClr val="C00000"/>
                </a:solidFill>
              </a:rPr>
              <a:t> – </a:t>
            </a:r>
            <a:r>
              <a:rPr lang="ru-RU" b="1" u="sng" dirty="0" smtClean="0">
                <a:solidFill>
                  <a:srgbClr val="C00000"/>
                </a:solidFill>
              </a:rPr>
              <a:t>Учебный процесс (3)</a:t>
            </a:r>
          </a:p>
          <a:p>
            <a:pPr algn="l"/>
            <a:endParaRPr lang="ru-RU" b="1" u="sng" dirty="0" smtClean="0">
              <a:solidFill>
                <a:srgbClr val="C00000"/>
              </a:solidFill>
            </a:endParaRPr>
          </a:p>
          <a:p>
            <a:pPr algn="l"/>
            <a:endParaRPr lang="ru-RU" sz="1500" i="1" dirty="0" smtClean="0">
              <a:solidFill>
                <a:srgbClr val="002060"/>
              </a:solidFill>
            </a:endParaRPr>
          </a:p>
          <a:p>
            <a:pPr algn="l"/>
            <a:r>
              <a:rPr lang="ru-RU" i="1" dirty="0" smtClean="0">
                <a:solidFill>
                  <a:srgbClr val="C00000"/>
                </a:solidFill>
              </a:rPr>
              <a:t>Требование по качеству </a:t>
            </a:r>
            <a:r>
              <a:rPr lang="en-GB" i="1" dirty="0" smtClean="0">
                <a:solidFill>
                  <a:srgbClr val="C00000"/>
                </a:solidFill>
              </a:rPr>
              <a:t>B</a:t>
            </a:r>
            <a:r>
              <a:rPr lang="ru-RU" i="1" dirty="0" smtClean="0">
                <a:solidFill>
                  <a:srgbClr val="C00000"/>
                </a:solidFill>
              </a:rPr>
              <a:t>3 – Реализация учебного процесса 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ОП должна осуществлять образовательный процесс согласно разработанному плану.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ОП должна также контролировать развитие образовательного процесса, с целью его соответствия разработанному плану, адекватность оценочных материалов результатам обучения, а также корректности оценивания обучения студентов.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Соответствие развития образовательного процесса разработанным и запланированным мероприятиям;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Соответствие оценочных материалов результатам обучения и корректность оценивания обучения студентов .</a:t>
            </a:r>
          </a:p>
          <a:p>
            <a:pPr algn="l"/>
            <a:endParaRPr lang="ru-RU" sz="1600" b="1" i="1" dirty="0" smtClean="0">
              <a:solidFill>
                <a:srgbClr val="002060"/>
              </a:solidFill>
            </a:endParaRPr>
          </a:p>
          <a:p>
            <a:pPr algn="l"/>
            <a:endParaRPr lang="ru-RU" sz="15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37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Отдел качества образования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Анализ учебных программ Осуществление контроля соответствия требованиям Госстандарта, учебных планов, рабочих программ, учебных материалов по направлениям и специальностям.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Анализ удовлетворенности студентов процессами обучения и оценки 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Анализ удовлетворенности выпускников 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Связь с работодателями (заключение договоров для стажа, проведение ярмарки вакансий для выпускников).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Изучение и обобщение инновационного образовательного опыта в сфере новых технологий обучения и внедрение их в учебный процесс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КНУ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128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85786" y="1184963"/>
            <a:ext cx="8072494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ru-RU" sz="1800" b="1" dirty="0" smtClean="0">
                <a:solidFill>
                  <a:srgbClr val="C00000"/>
                </a:solidFill>
              </a:rPr>
              <a:t>Стандарт 3 </a:t>
            </a:r>
            <a:r>
              <a:rPr lang="ru-RU" sz="1800" b="1" u="sng" dirty="0" smtClean="0">
                <a:solidFill>
                  <a:srgbClr val="C00000"/>
                </a:solidFill>
              </a:rPr>
              <a:t>– Ресурсы (1)</a:t>
            </a:r>
          </a:p>
          <a:p>
            <a:pPr algn="l"/>
            <a:endParaRPr lang="ru-RU" sz="1400" b="1" u="sng" dirty="0" smtClean="0">
              <a:solidFill>
                <a:srgbClr val="C00000"/>
              </a:solidFill>
            </a:endParaRPr>
          </a:p>
          <a:p>
            <a:pPr algn="l"/>
            <a:r>
              <a:rPr lang="ru-RU" sz="1400" b="1" i="1" dirty="0" smtClean="0">
                <a:solidFill>
                  <a:srgbClr val="002060"/>
                </a:solidFill>
              </a:rPr>
              <a:t>ОП должна иметь в распоряжении ресурсы - персонал, оборудование, финансовые ресурсы, службу поддержки студентов и партнерские отношения с предприятиями, НИИ и другими вузами - достаточные для достижения результатов программы и прогресса студентов в обучении.</a:t>
            </a:r>
          </a:p>
          <a:p>
            <a:pPr algn="l"/>
            <a:endParaRPr lang="ru-RU" sz="1400" i="1" dirty="0" smtClean="0">
              <a:solidFill>
                <a:srgbClr val="002060"/>
              </a:solidFill>
            </a:endParaRPr>
          </a:p>
          <a:p>
            <a:pPr algn="l"/>
            <a:r>
              <a:rPr lang="ru-RU" sz="1600" b="1" i="1" dirty="0" smtClean="0">
                <a:solidFill>
                  <a:srgbClr val="C00000"/>
                </a:solidFill>
              </a:rPr>
              <a:t>Требование по качеству 3.1 – Штат преподавателей </a:t>
            </a:r>
          </a:p>
          <a:p>
            <a:pPr algn="l"/>
            <a:r>
              <a:rPr lang="ru-RU" sz="1400" b="1" i="1" dirty="0" smtClean="0">
                <a:solidFill>
                  <a:srgbClr val="002060"/>
                </a:solidFill>
              </a:rPr>
              <a:t>ОП должна иметь в распоряжении штат преподавателей, в т. ч. и штат ассистентов, количество и качество которых будет достаточным для достижения установленных результатов обучения.</a:t>
            </a:r>
          </a:p>
          <a:p>
            <a:pPr algn="l"/>
            <a:r>
              <a:rPr lang="ru-RU" sz="1400" i="1" dirty="0" smtClean="0">
                <a:solidFill>
                  <a:srgbClr val="002060"/>
                </a:solidFill>
              </a:rPr>
              <a:t>	- ППС;</a:t>
            </a:r>
          </a:p>
          <a:p>
            <a:pPr algn="l"/>
            <a:r>
              <a:rPr lang="ru-RU" sz="1400" i="1" dirty="0" smtClean="0">
                <a:solidFill>
                  <a:srgbClr val="002060"/>
                </a:solidFill>
              </a:rPr>
              <a:t>	- вспомогательный персонал.</a:t>
            </a:r>
          </a:p>
          <a:p>
            <a:pPr algn="l"/>
            <a:r>
              <a:rPr lang="ru-RU" sz="1600" b="1" i="1" dirty="0" smtClean="0">
                <a:solidFill>
                  <a:srgbClr val="C00000"/>
                </a:solidFill>
              </a:rPr>
              <a:t>Требование по качеству 3. 2 – Материальная база</a:t>
            </a:r>
          </a:p>
          <a:p>
            <a:pPr algn="l"/>
            <a:r>
              <a:rPr lang="ru-RU" sz="1400" b="1" i="1" dirty="0" smtClean="0">
                <a:solidFill>
                  <a:srgbClr val="002060"/>
                </a:solidFill>
              </a:rPr>
              <a:t>ОП должна иметь в распоряжении оборудование, количественно и качественно достаточное для развития определенной образовательной деятельности и позволяющее применять установленные методы обучения.</a:t>
            </a:r>
          </a:p>
          <a:p>
            <a:pPr algn="l"/>
            <a:r>
              <a:rPr lang="ru-RU" sz="1400" i="1" dirty="0" smtClean="0">
                <a:solidFill>
                  <a:srgbClr val="002060"/>
                </a:solidFill>
              </a:rPr>
              <a:t>	- Учебные аудитории;</a:t>
            </a:r>
          </a:p>
          <a:p>
            <a:pPr algn="l"/>
            <a:r>
              <a:rPr lang="ru-RU" sz="1400" i="1" dirty="0" smtClean="0">
                <a:solidFill>
                  <a:srgbClr val="002060"/>
                </a:solidFill>
              </a:rPr>
              <a:t>	- Аудитории для индивидуального обучения;</a:t>
            </a:r>
          </a:p>
          <a:p>
            <a:pPr algn="l"/>
            <a:r>
              <a:rPr lang="ru-RU" sz="1400" i="1" dirty="0" smtClean="0">
                <a:solidFill>
                  <a:srgbClr val="002060"/>
                </a:solidFill>
              </a:rPr>
              <a:t>	-  Лаборатории;</a:t>
            </a:r>
          </a:p>
          <a:p>
            <a:pPr algn="l"/>
            <a:r>
              <a:rPr lang="ru-RU" sz="1400" i="1" dirty="0" smtClean="0">
                <a:solidFill>
                  <a:srgbClr val="002060"/>
                </a:solidFill>
              </a:rPr>
              <a:t>	- Библиотеки;</a:t>
            </a:r>
          </a:p>
          <a:p>
            <a:pPr algn="l"/>
            <a:r>
              <a:rPr lang="ru-RU" sz="1400" i="1" dirty="0" smtClean="0">
                <a:solidFill>
                  <a:srgbClr val="002060"/>
                </a:solidFill>
              </a:rPr>
              <a:t>	- Другие ресурсы и специальные инициативы</a:t>
            </a:r>
            <a:r>
              <a:rPr lang="en-GB" sz="1400" i="1" dirty="0" smtClean="0">
                <a:solidFill>
                  <a:srgbClr val="002060"/>
                </a:solidFill>
              </a:rPr>
              <a:t> </a:t>
            </a:r>
            <a:endParaRPr lang="ru-RU" sz="1400" i="1" dirty="0" smtClean="0">
              <a:solidFill>
                <a:srgbClr val="002060"/>
              </a:solidFill>
            </a:endParaRPr>
          </a:p>
          <a:p>
            <a:pPr algn="l"/>
            <a:endParaRPr lang="ru-RU" sz="1400" i="1" dirty="0" smtClean="0">
              <a:solidFill>
                <a:srgbClr val="002060"/>
              </a:solidFill>
            </a:endParaRPr>
          </a:p>
          <a:p>
            <a:pPr algn="l"/>
            <a:endParaRPr lang="ru-RU" sz="1400" b="1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5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85786" y="836712"/>
            <a:ext cx="8215370" cy="6571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endParaRPr lang="ru-RU" sz="1600" b="1" dirty="0" smtClean="0">
              <a:solidFill>
                <a:srgbClr val="C00000"/>
              </a:solidFill>
            </a:endParaRPr>
          </a:p>
          <a:p>
            <a:pPr algn="l"/>
            <a:r>
              <a:rPr lang="ru-RU" b="1" dirty="0" smtClean="0">
                <a:solidFill>
                  <a:srgbClr val="C00000"/>
                </a:solidFill>
              </a:rPr>
              <a:t>Стандарт 3 </a:t>
            </a:r>
            <a:r>
              <a:rPr lang="ru-RU" b="1" u="sng" dirty="0" smtClean="0">
                <a:solidFill>
                  <a:srgbClr val="C00000"/>
                </a:solidFill>
              </a:rPr>
              <a:t>– Ресурсы (2)</a:t>
            </a:r>
          </a:p>
          <a:p>
            <a:pPr algn="l"/>
            <a:endParaRPr lang="ru-RU" sz="1500" i="1" dirty="0" smtClean="0">
              <a:solidFill>
                <a:srgbClr val="002060"/>
              </a:solidFill>
            </a:endParaRPr>
          </a:p>
          <a:p>
            <a:pPr algn="l"/>
            <a:r>
              <a:rPr lang="ru-RU" i="1" dirty="0" smtClean="0">
                <a:solidFill>
                  <a:srgbClr val="C00000"/>
                </a:solidFill>
              </a:rPr>
              <a:t>Требование по качеству 3.3 (на усмотрение) - Финансовые ресурсы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ОП должна иметь финансовые ресурсы, позволяющие адекватно развивать образовательный процесс в соответствии с разработанной и запланированной деятельностью.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	- </a:t>
            </a:r>
            <a:r>
              <a:rPr lang="ru-RU" sz="1600" i="1" dirty="0" smtClean="0">
                <a:solidFill>
                  <a:srgbClr val="002060"/>
                </a:solidFill>
              </a:rPr>
              <a:t>потребность в финансовых ресурсах;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доступность финансовых ресурсов.</a:t>
            </a:r>
          </a:p>
          <a:p>
            <a:pPr algn="l"/>
            <a:endParaRPr lang="ru-RU" sz="1500" i="1" dirty="0" smtClean="0">
              <a:solidFill>
                <a:srgbClr val="002060"/>
              </a:solidFill>
            </a:endParaRPr>
          </a:p>
          <a:p>
            <a:pPr algn="l"/>
            <a:r>
              <a:rPr lang="ru-RU" i="1" dirty="0" smtClean="0">
                <a:solidFill>
                  <a:srgbClr val="C00000"/>
                </a:solidFill>
              </a:rPr>
              <a:t>Требование по качеству 3.4 – Сервисные службы поддержки студентов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ОП должна оказывать студентам сервисную поддержку - помощь в адаптации и обучении, услуги, сопровождающие учебный процесс, дающие возможность студентам прогрессировать в обучении</a:t>
            </a:r>
          </a:p>
          <a:p>
            <a:pPr algn="l"/>
            <a:r>
              <a:rPr lang="ru-RU" sz="1600" b="1" dirty="0" smtClean="0"/>
              <a:t>	-  </a:t>
            </a:r>
            <a:r>
              <a:rPr lang="ru-RU" sz="1600" i="1" dirty="0" smtClean="0">
                <a:solidFill>
                  <a:srgbClr val="002060"/>
                </a:solidFill>
              </a:rPr>
              <a:t>Административный офис по делам студентов (офис регистратора);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Профориентация для студентов при поступлении;</a:t>
            </a:r>
            <a:r>
              <a:rPr lang="en-GB" sz="1600" i="1" dirty="0" smtClean="0">
                <a:solidFill>
                  <a:srgbClr val="002060"/>
                </a:solidFill>
              </a:rPr>
              <a:t> </a:t>
            </a:r>
            <a:endParaRPr lang="ru-RU" sz="1600" i="1" dirty="0" smtClean="0">
              <a:solidFill>
                <a:srgbClr val="002060"/>
              </a:solidFill>
            </a:endParaRP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Академические консультанты;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Услуги предоставления обучения вне вуза;</a:t>
            </a:r>
            <a:r>
              <a:rPr lang="en-GB" sz="1600" i="1" dirty="0" smtClean="0">
                <a:solidFill>
                  <a:srgbClr val="002060"/>
                </a:solidFill>
              </a:rPr>
              <a:t> </a:t>
            </a:r>
            <a:endParaRPr lang="ru-RU" sz="1600" i="1" dirty="0" smtClean="0">
              <a:solidFill>
                <a:srgbClr val="002060"/>
              </a:solidFill>
            </a:endParaRP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Услуги по организации международной мобильности студентов;	- Услуги 	по трудоустройству.</a:t>
            </a:r>
          </a:p>
          <a:p>
            <a:pPr algn="l"/>
            <a:endParaRPr lang="ru-RU" sz="15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17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85786" y="1357298"/>
            <a:ext cx="8215370" cy="350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ru-RU" sz="1600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Стандарт 3 </a:t>
            </a:r>
            <a:r>
              <a:rPr lang="ru-RU" b="1" u="sng" dirty="0" smtClean="0">
                <a:solidFill>
                  <a:srgbClr val="C00000"/>
                </a:solidFill>
              </a:rPr>
              <a:t>– Ресурсы (3)</a:t>
            </a:r>
          </a:p>
          <a:p>
            <a:pPr algn="l"/>
            <a:endParaRPr lang="ru-RU" sz="1500" i="1" dirty="0" smtClean="0">
              <a:solidFill>
                <a:srgbClr val="002060"/>
              </a:solidFill>
            </a:endParaRPr>
          </a:p>
          <a:p>
            <a:pPr algn="l"/>
            <a:endParaRPr lang="ru-RU" sz="1500" i="1" dirty="0" smtClean="0">
              <a:solidFill>
                <a:srgbClr val="002060"/>
              </a:solidFill>
            </a:endParaRPr>
          </a:p>
          <a:p>
            <a:pPr algn="l"/>
            <a:r>
              <a:rPr lang="ru-RU" i="1" dirty="0" smtClean="0">
                <a:solidFill>
                  <a:srgbClr val="C00000"/>
                </a:solidFill>
              </a:rPr>
              <a:t>Требование по качеству 3.5 - Партнерство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ОП должна иметь партнерские отношения с национальными и международными </a:t>
            </a:r>
            <a:r>
              <a:rPr lang="ru-RU" sz="1600" b="1" i="1" dirty="0" err="1" smtClean="0">
                <a:solidFill>
                  <a:srgbClr val="002060"/>
                </a:solidFill>
              </a:rPr>
              <a:t>бизнес-структурами</a:t>
            </a:r>
            <a:r>
              <a:rPr lang="ru-RU" sz="1600" b="1" i="1" dirty="0" smtClean="0">
                <a:solidFill>
                  <a:srgbClr val="002060"/>
                </a:solidFill>
              </a:rPr>
              <a:t>, исследовательскими институтами и другими вузами, чтобы качественно и количественно развивать студенческую международную мобильность.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Партнерство для прохождения обучения вне вуза;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Партнерство для прохождения обучения в рамках международной 	мобильности.</a:t>
            </a:r>
          </a:p>
          <a:p>
            <a:pPr algn="l"/>
            <a:endParaRPr lang="ru-RU" sz="1600" b="1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33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467544" y="908720"/>
            <a:ext cx="8533612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ru-RU" b="1" dirty="0" smtClean="0">
                <a:solidFill>
                  <a:srgbClr val="C00000"/>
                </a:solidFill>
              </a:rPr>
              <a:t>Стандарт 4 – </a:t>
            </a:r>
            <a:r>
              <a:rPr lang="ru-RU" b="1" u="sng" dirty="0" smtClean="0">
                <a:solidFill>
                  <a:srgbClr val="C00000"/>
                </a:solidFill>
              </a:rPr>
              <a:t>Мониторинг и результаты (1)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ОП должна проводить мониторинг образовательного процесса, отражающий как минимум, поступление на ОП, результаты обучения студентов, успеваемость студентов, мнение студентов об образовательном процессе, трудоустройство выпускников, для того, чтобы проверить адекватность и эффективность предоставляемых образовательных услуг.</a:t>
            </a:r>
          </a:p>
          <a:p>
            <a:pPr algn="l"/>
            <a:endParaRPr lang="ru-RU" sz="1500" i="1" dirty="0" smtClean="0">
              <a:solidFill>
                <a:srgbClr val="002060"/>
              </a:solidFill>
            </a:endParaRPr>
          </a:p>
          <a:p>
            <a:pPr algn="l"/>
            <a:r>
              <a:rPr lang="ru-RU" i="1" dirty="0" smtClean="0">
                <a:solidFill>
                  <a:srgbClr val="C00000"/>
                </a:solidFill>
              </a:rPr>
              <a:t>Требование по качеству 4.1 – Поступление студентов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Учебная программа должна проводить мониторинг поступления студентов для того, чтобы проверить привлекательность программы.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Результаты мониторинга оценки вступительных требований (только для программы первого цикла);</a:t>
            </a:r>
          </a:p>
          <a:p>
            <a:pPr algn="l"/>
            <a:r>
              <a:rPr lang="en-GB" sz="1600" i="1" dirty="0" smtClean="0">
                <a:solidFill>
                  <a:srgbClr val="002060"/>
                </a:solidFill>
              </a:rPr>
              <a:t> </a:t>
            </a:r>
            <a:r>
              <a:rPr lang="ru-RU" sz="1600" i="1" dirty="0" smtClean="0">
                <a:solidFill>
                  <a:srgbClr val="002060"/>
                </a:solidFill>
              </a:rPr>
              <a:t>	- Результаты мониторинга приема студентов на первый год обучения.</a:t>
            </a:r>
          </a:p>
          <a:p>
            <a:pPr algn="l"/>
            <a:endParaRPr lang="ru-RU" sz="1500" i="1" dirty="0" smtClean="0">
              <a:solidFill>
                <a:srgbClr val="002060"/>
              </a:solidFill>
            </a:endParaRPr>
          </a:p>
          <a:p>
            <a:pPr algn="l"/>
            <a:r>
              <a:rPr lang="ru-RU" i="1" dirty="0" smtClean="0">
                <a:solidFill>
                  <a:srgbClr val="C00000"/>
                </a:solidFill>
              </a:rPr>
              <a:t>Требование по качеству 4.2 – Обучение студентов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ОП должна проводить мониторинг обучения студентов, с целью проверки эффективность дидактических единиц.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Результаты мониторинга обучения студентов;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Результаты мониторинга и эффективность дидактических единиц.</a:t>
            </a:r>
          </a:p>
          <a:p>
            <a:pPr algn="l"/>
            <a:endParaRPr lang="ru-RU" sz="1600" b="1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43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85786" y="1357298"/>
            <a:ext cx="821537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endParaRPr lang="ru-RU" sz="1600" b="1" dirty="0" smtClean="0">
              <a:solidFill>
                <a:srgbClr val="C00000"/>
              </a:solidFill>
            </a:endParaRPr>
          </a:p>
          <a:p>
            <a:pPr algn="l"/>
            <a:r>
              <a:rPr lang="ru-RU" b="1" dirty="0" smtClean="0">
                <a:solidFill>
                  <a:srgbClr val="C00000"/>
                </a:solidFill>
              </a:rPr>
              <a:t>Стандарт 4 – </a:t>
            </a:r>
            <a:r>
              <a:rPr lang="ru-RU" b="1" u="sng" dirty="0" smtClean="0">
                <a:solidFill>
                  <a:srgbClr val="C00000"/>
                </a:solidFill>
              </a:rPr>
              <a:t>Мониторинг и результаты (2)</a:t>
            </a:r>
          </a:p>
          <a:p>
            <a:pPr algn="l"/>
            <a:endParaRPr lang="ru-RU" sz="1600" b="1" u="sng" dirty="0" smtClean="0">
              <a:solidFill>
                <a:srgbClr val="C00000"/>
              </a:solidFill>
            </a:endParaRPr>
          </a:p>
          <a:p>
            <a:pPr algn="l"/>
            <a:endParaRPr lang="ru-RU" i="1" dirty="0" smtClean="0">
              <a:solidFill>
                <a:srgbClr val="C00000"/>
              </a:solidFill>
            </a:endParaRPr>
          </a:p>
          <a:p>
            <a:pPr algn="l"/>
            <a:r>
              <a:rPr lang="ru-RU" i="1" dirty="0" smtClean="0">
                <a:solidFill>
                  <a:srgbClr val="C00000"/>
                </a:solidFill>
              </a:rPr>
              <a:t>Требование по качеству 4.3 – Прогресс обучения студентов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ОП должна проводить мониторинг студенческого прогресса (в частности, отсев, количество кредитов, изученных до конца каждого года, время окончания вуза) для того, чтобы проверить эффективность образовательного процесса.</a:t>
            </a:r>
            <a:r>
              <a:rPr lang="ru-RU" sz="1600" i="1" dirty="0" smtClean="0">
                <a:solidFill>
                  <a:srgbClr val="002060"/>
                </a:solidFill>
              </a:rPr>
              <a:t>	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Результаты мониторинга поступления на разные курсы обучения;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Результаты мониторинга отчислений;</a:t>
            </a:r>
            <a:r>
              <a:rPr lang="en-GB" sz="1600" i="1" dirty="0" smtClean="0">
                <a:solidFill>
                  <a:srgbClr val="002060"/>
                </a:solidFill>
              </a:rPr>
              <a:t> </a:t>
            </a:r>
            <a:endParaRPr lang="ru-RU" sz="1600" i="1" dirty="0" smtClean="0">
              <a:solidFill>
                <a:srgbClr val="002060"/>
              </a:solidFill>
            </a:endParaRP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Результаты мониторинга кредитов, набранных студентами, которые позволяют им перейти на следующий курс;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Мониторинг времени обучения по ОП; 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Результаты мониторинга по завершении обучения (получение степени).</a:t>
            </a:r>
          </a:p>
          <a:p>
            <a:pPr algn="l"/>
            <a:endParaRPr lang="ru-RU" sz="16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16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85786" y="1357298"/>
            <a:ext cx="8215370" cy="512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endParaRPr lang="ru-RU" sz="1600" b="1" dirty="0" smtClean="0">
              <a:solidFill>
                <a:srgbClr val="C00000"/>
              </a:solidFill>
            </a:endParaRPr>
          </a:p>
          <a:p>
            <a:pPr algn="l"/>
            <a:r>
              <a:rPr lang="ru-RU" b="1" dirty="0" smtClean="0">
                <a:solidFill>
                  <a:srgbClr val="C00000"/>
                </a:solidFill>
              </a:rPr>
              <a:t>Стандарт 4 – </a:t>
            </a:r>
            <a:r>
              <a:rPr lang="ru-RU" b="1" u="sng" dirty="0" smtClean="0">
                <a:solidFill>
                  <a:srgbClr val="C00000"/>
                </a:solidFill>
              </a:rPr>
              <a:t>Мониторинг и результаты (3)</a:t>
            </a:r>
          </a:p>
          <a:p>
            <a:pPr algn="l"/>
            <a:endParaRPr lang="ru-RU" sz="1600" b="1" u="sng" dirty="0" smtClean="0">
              <a:solidFill>
                <a:srgbClr val="C00000"/>
              </a:solidFill>
            </a:endParaRPr>
          </a:p>
          <a:p>
            <a:pPr algn="l"/>
            <a:r>
              <a:rPr lang="ru-RU" i="1" dirty="0" smtClean="0">
                <a:solidFill>
                  <a:srgbClr val="C00000"/>
                </a:solidFill>
              </a:rPr>
              <a:t>Контроль по качеству 4.4 – Мнения студентов относительно учебного процесса 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ОП должна проводить мониторинг мнения студентов относительно учебного процесса, с целью проверки воспринимаемого соответствия и эффективности.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 	- Мониторинг и результаты опроса мнения студентов относительно дидактических единиц;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Мониторинг и результаты опроса мнения студентов относительно обучения вне вуза;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Мониторинг и результаты опроса мнения студентов относительно обучения в рамках  международной мобильности;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Мониторинг и результаты опроса мнения студентов завершающего года обучения  относительно учебного процесса и работы сервисных служб, направленных на поддержку студентов.</a:t>
            </a:r>
          </a:p>
          <a:p>
            <a:pPr algn="l"/>
            <a:endParaRPr lang="ru-RU" sz="1600" i="1" dirty="0" smtClean="0">
              <a:solidFill>
                <a:srgbClr val="002060"/>
              </a:solidFill>
            </a:endParaRPr>
          </a:p>
          <a:p>
            <a:pPr algn="l"/>
            <a:endParaRPr lang="ru-RU" sz="15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70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85786" y="1357298"/>
            <a:ext cx="821537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endParaRPr lang="ru-RU" sz="1600" b="1" dirty="0" smtClean="0">
              <a:solidFill>
                <a:srgbClr val="C00000"/>
              </a:solidFill>
            </a:endParaRPr>
          </a:p>
          <a:p>
            <a:pPr algn="l"/>
            <a:r>
              <a:rPr lang="ru-RU" b="1" dirty="0" smtClean="0">
                <a:solidFill>
                  <a:srgbClr val="C00000"/>
                </a:solidFill>
              </a:rPr>
              <a:t>Стандарт 4 – </a:t>
            </a:r>
            <a:r>
              <a:rPr lang="ru-RU" b="1" u="sng" dirty="0" smtClean="0">
                <a:solidFill>
                  <a:srgbClr val="C00000"/>
                </a:solidFill>
              </a:rPr>
              <a:t>Мониторинг и результаты (4)</a:t>
            </a:r>
          </a:p>
          <a:p>
            <a:pPr algn="l"/>
            <a:endParaRPr lang="ru-RU" sz="1600" b="1" u="sng" dirty="0" smtClean="0">
              <a:solidFill>
                <a:srgbClr val="C00000"/>
              </a:solidFill>
            </a:endParaRPr>
          </a:p>
          <a:p>
            <a:pPr algn="l"/>
            <a:r>
              <a:rPr lang="ru-RU" i="1" dirty="0" smtClean="0">
                <a:solidFill>
                  <a:srgbClr val="C00000"/>
                </a:solidFill>
              </a:rPr>
              <a:t>Требование по качеству 4.5 – Трудоустройство выпускников 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ОП должна вести мониторинг трудоустройства выпускников в целях проверки соответствия учебной программы образовательным целям и соответствия учебной программы результатам обучения и образовательным потребностям рынка труда</a:t>
            </a:r>
            <a:r>
              <a:rPr lang="ru-RU" sz="1600" b="1" dirty="0" smtClean="0"/>
              <a:t>.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-Мониторинг и результаты трудоустройства выпускников;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Мониторинг и результаты для продолжения обучения на втором цикле программы (только для программ первого цикла);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Мониторинг и результаты опроса мнения трудоустроенных выпускников относительно полученного образования;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Мониторинг и результаты опроса мнения работодателей относительно подготовки выпускников (по усмотрению).</a:t>
            </a:r>
            <a:endParaRPr lang="ru-RU" sz="15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10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85786" y="1196752"/>
            <a:ext cx="821537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ru-RU" b="1" dirty="0" smtClean="0">
                <a:solidFill>
                  <a:srgbClr val="C00000"/>
                </a:solidFill>
              </a:rPr>
              <a:t>Стандарт 5 – </a:t>
            </a:r>
            <a:r>
              <a:rPr lang="ru-RU" b="1" u="sng" dirty="0" smtClean="0">
                <a:solidFill>
                  <a:srgbClr val="C00000"/>
                </a:solidFill>
              </a:rPr>
              <a:t>Система управления качеством (1)</a:t>
            </a:r>
          </a:p>
          <a:p>
            <a:pPr algn="l"/>
            <a:endParaRPr lang="ru-RU" b="1" u="sng" dirty="0" smtClean="0">
              <a:solidFill>
                <a:srgbClr val="C00000"/>
              </a:solidFill>
            </a:endParaRP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Вуз, реализующий ОП должен иметь опубликованную политику в области обеспечения качества и эффективной организации гарантии качества ОП.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Эта политика должна быть реализована на практике путем определения и принятия адекватного и эффективной системы управления качеством ОП, способной продвигать и обеспечивать их качество и улучшать эффективность процессов управления ОП и связанными с ними результатами, должны обеспечить их постоянные адекватность и эффективность. 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Кроме того, учебная программа должна гарантировать публичность информации о ее характеристиках и результатах.</a:t>
            </a:r>
          </a:p>
          <a:p>
            <a:pPr algn="l"/>
            <a:endParaRPr lang="ru-RU" sz="1600" b="1" i="1" dirty="0" smtClean="0">
              <a:solidFill>
                <a:srgbClr val="002060"/>
              </a:solidFill>
            </a:endParaRPr>
          </a:p>
          <a:p>
            <a:pPr algn="l"/>
            <a:r>
              <a:rPr lang="ru-RU" i="1" dirty="0" smtClean="0">
                <a:solidFill>
                  <a:srgbClr val="C00000"/>
                </a:solidFill>
              </a:rPr>
              <a:t>Требование по качеству 5.1 -  Политика  и организация гарантии качества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Вуз должен иметь ясную опубликованную политику в области гарантии качества и эффективную организационную структуру, позволяющую реализовать принятую политику.	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-Политика в области гарантии качества;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Организационная структура.</a:t>
            </a:r>
          </a:p>
        </p:txBody>
      </p:sp>
    </p:spTree>
    <p:extLst>
      <p:ext uri="{BB962C8B-B14F-4D97-AF65-F5344CB8AC3E}">
        <p14:creationId xmlns:p14="http://schemas.microsoft.com/office/powerpoint/2010/main" val="75975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323528" y="980728"/>
            <a:ext cx="8656835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ru-RU" b="1" dirty="0" smtClean="0">
                <a:solidFill>
                  <a:srgbClr val="C00000"/>
                </a:solidFill>
              </a:rPr>
              <a:t>Стандарт 5 – </a:t>
            </a:r>
            <a:r>
              <a:rPr lang="ru-RU" b="1" u="sng" dirty="0" smtClean="0">
                <a:solidFill>
                  <a:srgbClr val="C00000"/>
                </a:solidFill>
              </a:rPr>
              <a:t>Система управления качеством (2)</a:t>
            </a:r>
          </a:p>
          <a:p>
            <a:pPr algn="l"/>
            <a:endParaRPr lang="ru-RU" b="1" u="sng" dirty="0" smtClean="0">
              <a:solidFill>
                <a:srgbClr val="C00000"/>
              </a:solidFill>
            </a:endParaRPr>
          </a:p>
          <a:p>
            <a:pPr algn="l"/>
            <a:r>
              <a:rPr lang="ru-RU" i="1" dirty="0" smtClean="0">
                <a:solidFill>
                  <a:srgbClr val="C00000"/>
                </a:solidFill>
              </a:rPr>
              <a:t>Требование по качеству 5.2 – Система управления программой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ОП должна иметь адекватную и эффективную систему управления.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процессы управления системой гарантии качества;</a:t>
            </a:r>
          </a:p>
          <a:p>
            <a:pPr algn="l"/>
            <a:r>
              <a:rPr lang="ru-RU" sz="1600" i="1" dirty="0" smtClean="0">
                <a:solidFill>
                  <a:srgbClr val="002060"/>
                </a:solidFill>
              </a:rPr>
              <a:t>	- организационная структура образовательной программы.</a:t>
            </a:r>
          </a:p>
          <a:p>
            <a:pPr algn="l"/>
            <a:r>
              <a:rPr lang="ru-RU" sz="1600" i="1" dirty="0" smtClean="0">
                <a:solidFill>
                  <a:srgbClr val="C00000"/>
                </a:solidFill>
              </a:rPr>
              <a:t>Требование по качеству 5.3– Пересмотр 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С целью обеспечения постоянной адекватности и эффективности ОП периодически должна пересматривать потребности и цели, учебный процесс, ресурсы, результаты и систему управления, а также способствовать повышению эффективности процессов управления ОП и связанных с ней результатов</a:t>
            </a:r>
            <a:r>
              <a:rPr lang="ru-RU" sz="1500" b="1" i="1" dirty="0" smtClean="0">
                <a:solidFill>
                  <a:srgbClr val="002060"/>
                </a:solidFill>
              </a:rPr>
              <a:t>. </a:t>
            </a:r>
          </a:p>
          <a:p>
            <a:pPr algn="l"/>
            <a:r>
              <a:rPr lang="ru-RU" sz="1600" dirty="0" smtClean="0"/>
              <a:t>	</a:t>
            </a:r>
            <a:r>
              <a:rPr lang="ru-RU" sz="1600" i="1" dirty="0" smtClean="0"/>
              <a:t>- </a:t>
            </a:r>
            <a:r>
              <a:rPr lang="ru-RU" sz="1600" i="1" dirty="0" smtClean="0">
                <a:solidFill>
                  <a:srgbClr val="002060"/>
                </a:solidFill>
              </a:rPr>
              <a:t>Управление процессами пересмотра;</a:t>
            </a:r>
            <a:endParaRPr lang="ru-RU" sz="1600" i="1" dirty="0" smtClean="0"/>
          </a:p>
          <a:p>
            <a:pPr algn="l"/>
            <a:r>
              <a:rPr lang="ru-RU" sz="1600" b="1" i="1" dirty="0" smtClean="0"/>
              <a:t>	</a:t>
            </a:r>
            <a:r>
              <a:rPr lang="ru-RU" sz="1600" i="1" dirty="0" smtClean="0">
                <a:solidFill>
                  <a:srgbClr val="002060"/>
                </a:solidFill>
              </a:rPr>
              <a:t>- Результаты  процесса пересмотра.</a:t>
            </a:r>
            <a:endParaRPr lang="ru-RU" sz="1600" i="1" dirty="0" smtClean="0">
              <a:solidFill>
                <a:srgbClr val="C00000"/>
              </a:solidFill>
            </a:endParaRPr>
          </a:p>
          <a:p>
            <a:pPr algn="l"/>
            <a:r>
              <a:rPr lang="ru-RU" sz="1600" i="1" dirty="0" smtClean="0">
                <a:solidFill>
                  <a:srgbClr val="C00000"/>
                </a:solidFill>
              </a:rPr>
              <a:t>Требование по качеству 5.4 – Публичность информации </a:t>
            </a:r>
          </a:p>
          <a:p>
            <a:pPr algn="l"/>
            <a:r>
              <a:rPr lang="ru-RU" sz="1600" b="1" i="1" dirty="0" smtClean="0">
                <a:solidFill>
                  <a:srgbClr val="002060"/>
                </a:solidFill>
              </a:rPr>
              <a:t>ОП должна обнародовать полную информацию, как по количественным, так и по качественным показателям, о целях программы, учебном процессе, а также по ресурсам и результатам</a:t>
            </a:r>
          </a:p>
          <a:p>
            <a:pPr algn="l"/>
            <a:r>
              <a:rPr lang="ru-RU" sz="1600" b="1" dirty="0" smtClean="0"/>
              <a:t>	- </a:t>
            </a:r>
            <a:r>
              <a:rPr lang="ru-RU" sz="1600" i="1" dirty="0" smtClean="0">
                <a:solidFill>
                  <a:srgbClr val="002060"/>
                </a:solidFill>
              </a:rPr>
              <a:t>Публикация документации для оценки качества ОП.</a:t>
            </a:r>
          </a:p>
        </p:txBody>
      </p:sp>
    </p:spTree>
    <p:extLst>
      <p:ext uri="{BB962C8B-B14F-4D97-AF65-F5344CB8AC3E}">
        <p14:creationId xmlns:p14="http://schemas.microsoft.com/office/powerpoint/2010/main" val="247561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67544" y="1988840"/>
            <a:ext cx="8208912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1800" dirty="0">
                <a:solidFill>
                  <a:srgbClr val="000099"/>
                </a:solidFill>
              </a:rPr>
              <a:t>разработать и применять стратегию постоянного улучшения качества.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1800" dirty="0">
                <a:solidFill>
                  <a:srgbClr val="000099"/>
                </a:solidFill>
              </a:rPr>
              <a:t>Создать официальные механизмы утверждения, периодических проверок и мониторинга своих образовательных программ.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1800" dirty="0">
                <a:solidFill>
                  <a:srgbClr val="000099"/>
                </a:solidFill>
              </a:rPr>
              <a:t>Оценивать студентов с помощью опубликованных критериев, положений и процедур, применяемых согласованно.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1800" dirty="0">
                <a:solidFill>
                  <a:srgbClr val="000099"/>
                </a:solidFill>
              </a:rPr>
              <a:t>разработать методы для определения достаточной компетенции и квалификации работников, вовлеченных в учебный процесс.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1800" dirty="0">
                <a:solidFill>
                  <a:srgbClr val="000099"/>
                </a:solidFill>
              </a:rPr>
              <a:t>обеспечить ресурсы, доступные для обучения, адекватные и достаточные по каждой предлагаемой программе.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1800" dirty="0">
                <a:solidFill>
                  <a:srgbClr val="000099"/>
                </a:solidFill>
              </a:rPr>
              <a:t>обеспечить сбор, анализ и использование информации, необходимой для эффективного управления программами обучения и другой деятельностью.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1800" dirty="0">
                <a:solidFill>
                  <a:srgbClr val="000099"/>
                </a:solidFill>
              </a:rPr>
              <a:t>регулярно публиковать свежую, беспристрастную и объективную информацию о предлагаемых образовательных программах. </a:t>
            </a:r>
          </a:p>
        </p:txBody>
      </p:sp>
      <p:sp>
        <p:nvSpPr>
          <p:cNvPr id="6" name="Text Box 3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899592" y="1124744"/>
            <a:ext cx="73152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dirty="0">
                <a:solidFill>
                  <a:srgbClr val="000099"/>
                </a:solidFill>
              </a:rPr>
              <a:t>Мероприятия необходимые для внедрения внутренней системы обеспечения качества </a:t>
            </a:r>
          </a:p>
        </p:txBody>
      </p:sp>
    </p:spTree>
    <p:extLst>
      <p:ext uri="{BB962C8B-B14F-4D97-AF65-F5344CB8AC3E}">
        <p14:creationId xmlns:p14="http://schemas.microsoft.com/office/powerpoint/2010/main" val="2236436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Три основных составляющих образовательного процесса: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2933997"/>
          </a:xfrm>
        </p:spPr>
        <p:txBody>
          <a:bodyPr/>
          <a:lstStyle/>
          <a:p>
            <a:pPr lvl="0"/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обучающиеся (учащиеся, студенты);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обучающие (учителя, преподаватели);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ресурсное обеспечение (организационное, материально-техническое, учебно-методическое, информационное, финансовое).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711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1571604" y="3286125"/>
            <a:ext cx="7115196" cy="71438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Благодарю за внимание!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01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Будущая политика в области качества должна быть направлена на повышение удовлетворенности всех заинтересованных сторон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органов управления образования, учредителей;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поставщиков «сырья» для образовательного процесса (школы, техникумы);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потребителей «продукции» образовательного процесса (работодатели);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персонала (преподаватели, сотрудники);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обучаемых;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общества, в том числе родителей обучаемых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20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</a:rPr>
              <a:t>При лицензировании программы или университета исходят из следующих показателей: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Оснащенность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аудиториями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Оснащенность оборудованными  лабораториями,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компьютерными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классами.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Обеспеченность преподавателями 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Качественный состав преподавателей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Оснащенность библиотечным фондом.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55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Критерии: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Оснащенность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аудиториями – 9 квадратных метров на 1 студента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Оснащенность оборудованными  лабораториями,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компьтерными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классами – 12 студентов на 1 компьютер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Обеспеченность преподавателями –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12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студентов на 1 преподавателя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Качественный состав преподавателей – 40% преподавателей, которые имеют ученую степень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Оснащенность библиотечным фондом – 1 учебник на 2 студента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93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амооценка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программы сводится по следующим направлениям: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132856"/>
            <a:ext cx="7315200" cy="4191000"/>
          </a:xfrm>
        </p:spPr>
        <p:txBody>
          <a:bodyPr/>
          <a:lstStyle/>
          <a:p>
            <a:pPr lvl="0"/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Оценка и анализ учебного плана на предмет соответствия государственному образовательному стандарту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Оценка и анализ педагогического материала на предмет соответствия учебному плану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Оценка и анализ производственных площадей для администрации и учебного процесса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Оценка и анализ успеваемости студентов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Оценка и анализ соответствия библиотечного фонда дисциплинам учебного плана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Оценка и анализ преподавательского состава факультета, анализ качественного состава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Оценка и анализ наличия оборудования для компьютерных классов и лабораторий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Анализ трудоустройства выпускников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15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В КНУ программы построены по 3 цикловой модели: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Первый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цикл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Бакалавриат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завершают программу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бакалавриата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70-80% поступивших абитуриентов. Часть студентов не могут из - за финансовых затруднений, часть студентов меняют программу.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Второй цикл Магистратура, после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бакалавриата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40-50% студентов поступают на второй цикл, по рекомендации государственной комиссии, которая принимает защиту диплома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Третий цикл Докторантура (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PhD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), после магистратуры около 10% поступают на третий цикл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802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Подготовка образовательного материала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Содержание образовательных программ, требования к условиям их реализации и требования к уровню подготовки лиц, успешно завершивших обучение, определяются соответствующими государственными образовательными стандартами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На основании стандартов Университет разрабатывает образовательные программы, включающие учебный план, рабочие программы дисциплин и другие материалы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55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9">
  <a:themeElements>
    <a:clrScheme name="">
      <a:dk1>
        <a:srgbClr val="4D4D4D"/>
      </a:dk1>
      <a:lt1>
        <a:srgbClr val="FFFFFF"/>
      </a:lt1>
      <a:dk2>
        <a:srgbClr val="4D4D4D"/>
      </a:dk2>
      <a:lt2>
        <a:srgbClr val="0038AE"/>
      </a:lt2>
      <a:accent1>
        <a:srgbClr val="0076ED"/>
      </a:accent1>
      <a:accent2>
        <a:srgbClr val="2DA5FF"/>
      </a:accent2>
      <a:accent3>
        <a:srgbClr val="FFFFFF"/>
      </a:accent3>
      <a:accent4>
        <a:srgbClr val="404040"/>
      </a:accent4>
      <a:accent5>
        <a:srgbClr val="AABDF4"/>
      </a:accent5>
      <a:accent6>
        <a:srgbClr val="2895E7"/>
      </a:accent6>
      <a:hlink>
        <a:srgbClr val="81BAFF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309</Template>
  <TotalTime>97</TotalTime>
  <Words>1751</Words>
  <Application>Microsoft Office PowerPoint</Application>
  <PresentationFormat>Экран (4:3)</PresentationFormat>
  <Paragraphs>231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309</vt:lpstr>
      <vt:lpstr>Представление системы гарантии качества Кыргызского Национального Университета</vt:lpstr>
      <vt:lpstr>Отдел качества образования </vt:lpstr>
      <vt:lpstr>Три основных составляющих образовательного процесса:</vt:lpstr>
      <vt:lpstr>Будущая политика в области качества должна быть направлена на повышение удовлетворенности всех заинтересованных сторон:</vt:lpstr>
      <vt:lpstr>При лицензировании программы или университета исходят из следующих показателей: </vt:lpstr>
      <vt:lpstr>Критерии: </vt:lpstr>
      <vt:lpstr>Самооценка программы сводится по следующим направлениям: </vt:lpstr>
      <vt:lpstr>В КНУ программы построены по 3 цикловой модели:</vt:lpstr>
      <vt:lpstr>Подготовка образовательного материала  </vt:lpstr>
      <vt:lpstr>Трудности: </vt:lpstr>
      <vt:lpstr>Решение: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Мероприятия необходимые для внедрения внутренней системы обеспечения качества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Национальная модель внутренней системы гарантии качества</dc:title>
  <dc:creator>user</dc:creator>
  <cp:lastModifiedBy>user</cp:lastModifiedBy>
  <cp:revision>5</cp:revision>
  <dcterms:created xsi:type="dcterms:W3CDTF">2017-03-09T15:55:42Z</dcterms:created>
  <dcterms:modified xsi:type="dcterms:W3CDTF">2017-03-09T17:52:56Z</dcterms:modified>
</cp:coreProperties>
</file>